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6" r:id="rId5"/>
    <p:sldId id="257" r:id="rId6"/>
    <p:sldId id="258" r:id="rId7"/>
    <p:sldId id="260" r:id="rId8"/>
    <p:sldId id="264" r:id="rId9"/>
    <p:sldId id="259" r:id="rId10"/>
    <p:sldId id="261"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124" autoAdjust="0"/>
  </p:normalViewPr>
  <p:slideViewPr>
    <p:cSldViewPr snapToGrid="0">
      <p:cViewPr varScale="1">
        <p:scale>
          <a:sx n="62" d="100"/>
          <a:sy n="62" d="100"/>
        </p:scale>
        <p:origin x="10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7BF87C-F19C-4352-A0E4-B7A1F9BBC515}" type="datetimeFigureOut">
              <a:rPr lang="en-GB" smtClean="0"/>
              <a:t>21/02/2020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E9F2C2-69E1-464A-97C5-2E5F43C7D592}" type="slidenum">
              <a:rPr lang="en-GB" smtClean="0"/>
              <a:t>‹#›</a:t>
            </a:fld>
            <a:endParaRPr lang="en-GB"/>
          </a:p>
        </p:txBody>
      </p:sp>
    </p:spTree>
    <p:extLst>
      <p:ext uri="{BB962C8B-B14F-4D97-AF65-F5344CB8AC3E}">
        <p14:creationId xmlns:p14="http://schemas.microsoft.com/office/powerpoint/2010/main" val="57387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Challenging assumptions- in Lambeth, violent</a:t>
            </a:r>
            <a:r>
              <a:rPr lang="en-GB" baseline="0" dirty="0" smtClean="0"/>
              <a:t> crime figures have been on a downward trend since 2017, but the crimes have become considerably more violent. </a:t>
            </a:r>
          </a:p>
          <a:p>
            <a:endParaRPr lang="en-GB" baseline="0" dirty="0" smtClean="0"/>
          </a:p>
          <a:p>
            <a:r>
              <a:rPr lang="en-GB" baseline="0" dirty="0" smtClean="0"/>
              <a:t>Challenge basic facts- we believed that there was a link between poverty and being a victim of serious youth violence, but we had to analyse this data before we could commit to using it.</a:t>
            </a:r>
            <a:endParaRPr lang="en-GB" dirty="0"/>
          </a:p>
        </p:txBody>
      </p:sp>
      <p:sp>
        <p:nvSpPr>
          <p:cNvPr id="4" name="Slide Number Placeholder 3"/>
          <p:cNvSpPr>
            <a:spLocks noGrp="1"/>
          </p:cNvSpPr>
          <p:nvPr>
            <p:ph type="sldNum" sz="quarter" idx="10"/>
          </p:nvPr>
        </p:nvSpPr>
        <p:spPr/>
        <p:txBody>
          <a:bodyPr/>
          <a:lstStyle/>
          <a:p>
            <a:fld id="{16E9F2C2-69E1-464A-97C5-2E5F43C7D592}" type="slidenum">
              <a:rPr lang="en-GB" smtClean="0"/>
              <a:t>2</a:t>
            </a:fld>
            <a:endParaRPr lang="en-GB"/>
          </a:p>
        </p:txBody>
      </p:sp>
    </p:spTree>
    <p:extLst>
      <p:ext uri="{BB962C8B-B14F-4D97-AF65-F5344CB8AC3E}">
        <p14:creationId xmlns:p14="http://schemas.microsoft.com/office/powerpoint/2010/main" val="8077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You can only get an understanding of the issue by broadening your data sources, in particular partners and other agencies who experience the issue differently. This is hard because of data protection, different organisational structures and ways of measuring things, but essential to fully comprehend what you are dealing with.</a:t>
            </a:r>
          </a:p>
          <a:p>
            <a:endParaRPr lang="en-GB" dirty="0" smtClean="0"/>
          </a:p>
          <a:p>
            <a:r>
              <a:rPr lang="en-GB" sz="1200" kern="1200" dirty="0" smtClean="0">
                <a:solidFill>
                  <a:schemeClr val="tx1"/>
                </a:solidFill>
                <a:effectLst/>
                <a:latin typeface="+mn-lt"/>
                <a:ea typeface="+mn-ea"/>
                <a:cs typeface="+mn-cs"/>
              </a:rPr>
              <a:t>Only by combining hospital data do we get a true picture of SYV in Lambeth. Although it has been falling fast, what remains is actually more violent than ever before. Over 60% of young people admissions into hospital are for knife wounds, which tells us that the issue of SYV has changed in Lambeth and what we do to combat it has to change as well.</a:t>
            </a:r>
            <a:endParaRPr lang="en-GB" dirty="0"/>
          </a:p>
        </p:txBody>
      </p:sp>
      <p:sp>
        <p:nvSpPr>
          <p:cNvPr id="4" name="Slide Number Placeholder 3"/>
          <p:cNvSpPr>
            <a:spLocks noGrp="1"/>
          </p:cNvSpPr>
          <p:nvPr>
            <p:ph type="sldNum" sz="quarter" idx="10"/>
          </p:nvPr>
        </p:nvSpPr>
        <p:spPr/>
        <p:txBody>
          <a:bodyPr/>
          <a:lstStyle/>
          <a:p>
            <a:fld id="{16E9F2C2-69E1-464A-97C5-2E5F43C7D592}" type="slidenum">
              <a:rPr lang="en-GB" smtClean="0"/>
              <a:t>3</a:t>
            </a:fld>
            <a:endParaRPr lang="en-GB"/>
          </a:p>
        </p:txBody>
      </p:sp>
    </p:spTree>
    <p:extLst>
      <p:ext uri="{BB962C8B-B14F-4D97-AF65-F5344CB8AC3E}">
        <p14:creationId xmlns:p14="http://schemas.microsoft.com/office/powerpoint/2010/main" val="1917383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don't rely on previous interventions, be prepared to challenge the fundamentals. Public Health spent 6 months creating a needs assessment that looked at what was working elsewhere, with their summary being that the evidence base was "wide and shallow" - lots of work had been done, but very little conclusive results. Projects that worked well in some areas failed in others, most didn't have evidence based outcomes built in from the start, and many relied on basic assumptions that turned out to not be true.</a:t>
            </a:r>
          </a:p>
        </p:txBody>
      </p:sp>
      <p:sp>
        <p:nvSpPr>
          <p:cNvPr id="4" name="Slide Number Placeholder 3"/>
          <p:cNvSpPr>
            <a:spLocks noGrp="1"/>
          </p:cNvSpPr>
          <p:nvPr>
            <p:ph type="sldNum" sz="quarter" idx="10"/>
          </p:nvPr>
        </p:nvSpPr>
        <p:spPr/>
        <p:txBody>
          <a:bodyPr/>
          <a:lstStyle/>
          <a:p>
            <a:fld id="{16E9F2C2-69E1-464A-97C5-2E5F43C7D592}" type="slidenum">
              <a:rPr lang="en-GB" smtClean="0"/>
              <a:t>4</a:t>
            </a:fld>
            <a:endParaRPr lang="en-GB"/>
          </a:p>
        </p:txBody>
      </p:sp>
    </p:spTree>
    <p:extLst>
      <p:ext uri="{BB962C8B-B14F-4D97-AF65-F5344CB8AC3E}">
        <p14:creationId xmlns:p14="http://schemas.microsoft.com/office/powerpoint/2010/main" val="700700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Example- individual who came to our attention early, received multiple services, still had failed life chances despite hundreds of thousands of pounds of services all of which were designed to help someone like this. This isn't that the services were bad - but they weren't able to help someone like this, and we needed to take a fundamental look at what we were doing and how effective it was. </a:t>
            </a:r>
            <a:endParaRPr lang="en-GB" dirty="0" smtClean="0"/>
          </a:p>
          <a:p>
            <a:endParaRPr lang="en-GB" dirty="0" smtClean="0"/>
          </a:p>
          <a:p>
            <a:pPr marL="342900" indent="-342900">
              <a:buFont typeface="Arial" panose="020B0604020202020204" pitchFamily="34" charset="0"/>
              <a:buChar char="•"/>
            </a:pPr>
            <a:r>
              <a:rPr lang="en-GB" sz="1200" dirty="0" smtClean="0"/>
              <a:t>Came to notice of social care as a young child</a:t>
            </a:r>
          </a:p>
          <a:p>
            <a:pPr marL="342900" indent="-342900">
              <a:buFont typeface="Arial" panose="020B0604020202020204" pitchFamily="34" charset="0"/>
              <a:buChar char="•"/>
            </a:pPr>
            <a:r>
              <a:rPr lang="en-GB" sz="1200" dirty="0" smtClean="0"/>
              <a:t>Absent dad</a:t>
            </a:r>
          </a:p>
          <a:p>
            <a:pPr marL="342900" indent="-342900">
              <a:buFont typeface="Arial" panose="020B0604020202020204" pitchFamily="34" charset="0"/>
              <a:buChar char="•"/>
            </a:pPr>
            <a:r>
              <a:rPr lang="en-GB" sz="1200" dirty="0" smtClean="0"/>
              <a:t>History of Domestic Violence in the home</a:t>
            </a:r>
          </a:p>
          <a:p>
            <a:pPr marL="342900" indent="-342900">
              <a:buFont typeface="Arial" panose="020B0604020202020204" pitchFamily="34" charset="0"/>
              <a:buChar char="•"/>
            </a:pPr>
            <a:r>
              <a:rPr lang="en-GB" sz="1200" dirty="0" smtClean="0"/>
              <a:t>Mother unable to set appropriate boundaries</a:t>
            </a:r>
          </a:p>
          <a:p>
            <a:pPr marL="342900" indent="-342900">
              <a:buFont typeface="Arial" panose="020B0604020202020204" pitchFamily="34" charset="0"/>
              <a:buChar char="•"/>
            </a:pPr>
            <a:r>
              <a:rPr lang="en-GB" sz="1200" dirty="0" smtClean="0"/>
              <a:t>Siblings linked to crime and gangs</a:t>
            </a:r>
          </a:p>
          <a:p>
            <a:pPr marL="342900" indent="-342900">
              <a:buFont typeface="Arial" panose="020B0604020202020204" pitchFamily="34" charset="0"/>
              <a:buChar char="•"/>
            </a:pPr>
            <a:r>
              <a:rPr lang="en-GB" sz="1200" dirty="0" smtClean="0"/>
              <a:t>Excluded from mainstream education </a:t>
            </a:r>
          </a:p>
          <a:p>
            <a:pPr marL="342900" indent="-342900">
              <a:buFont typeface="Arial" panose="020B0604020202020204" pitchFamily="34" charset="0"/>
              <a:buChar char="•"/>
            </a:pPr>
            <a:r>
              <a:rPr lang="en-GB" sz="1200" dirty="0" smtClean="0"/>
              <a:t>Learning and educational difficulties</a:t>
            </a:r>
          </a:p>
          <a:p>
            <a:pPr marL="342900" indent="-342900">
              <a:buFont typeface="Arial" panose="020B0604020202020204" pitchFamily="34" charset="0"/>
              <a:buChar char="•"/>
            </a:pPr>
            <a:r>
              <a:rPr lang="en-GB" sz="1200" dirty="0" smtClean="0"/>
              <a:t>Gang affiliated </a:t>
            </a:r>
          </a:p>
          <a:p>
            <a:pPr marL="342900" indent="-342900">
              <a:buFont typeface="Arial" panose="020B0604020202020204" pitchFamily="34" charset="0"/>
              <a:buChar char="•"/>
            </a:pPr>
            <a:r>
              <a:rPr lang="en-GB" sz="1200" dirty="0" smtClean="0"/>
              <a:t>Offending linked to local area and estates</a:t>
            </a:r>
          </a:p>
          <a:p>
            <a:pPr marL="342900" indent="-342900">
              <a:buFont typeface="Arial" panose="020B0604020202020204" pitchFamily="34" charset="0"/>
              <a:buChar char="•"/>
            </a:pPr>
            <a:r>
              <a:rPr lang="en-GB" sz="1200" dirty="0" smtClean="0"/>
              <a:t>First convicted before the age of 18</a:t>
            </a:r>
          </a:p>
          <a:p>
            <a:endParaRPr lang="en-GB" dirty="0" smtClean="0"/>
          </a:p>
          <a:p>
            <a:r>
              <a:rPr lang="en-GB" dirty="0" smtClean="0"/>
              <a:t>He has been in an out of prison 7 times, being</a:t>
            </a:r>
            <a:r>
              <a:rPr lang="en-GB" baseline="0" dirty="0" smtClean="0"/>
              <a:t> shot at and being expected in court for further trials.</a:t>
            </a:r>
            <a:endParaRPr lang="en-GB" dirty="0" smtClean="0"/>
          </a:p>
          <a:p>
            <a:endParaRPr lang="en-GB" dirty="0"/>
          </a:p>
        </p:txBody>
      </p:sp>
      <p:sp>
        <p:nvSpPr>
          <p:cNvPr id="4" name="Slide Number Placeholder 3"/>
          <p:cNvSpPr>
            <a:spLocks noGrp="1"/>
          </p:cNvSpPr>
          <p:nvPr>
            <p:ph type="sldNum" sz="quarter" idx="10"/>
          </p:nvPr>
        </p:nvSpPr>
        <p:spPr/>
        <p:txBody>
          <a:bodyPr/>
          <a:lstStyle/>
          <a:p>
            <a:fld id="{513DF8DD-3F35-4239-9BE9-0349CC038ADD}" type="slidenum">
              <a:rPr lang="en-GB" smtClean="0"/>
              <a:t>5</a:t>
            </a:fld>
            <a:endParaRPr lang="en-GB"/>
          </a:p>
        </p:txBody>
      </p:sp>
    </p:spTree>
    <p:extLst>
      <p:ext uri="{BB962C8B-B14F-4D97-AF65-F5344CB8AC3E}">
        <p14:creationId xmlns:p14="http://schemas.microsoft.com/office/powerpoint/2010/main" val="1640505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Don't just start with evidence, but built it into every stage of you work. You need to think about how continued use of intelligence and data will help your projects, and what mechanisms there are for that. Circumstances on the ground can change very rapidly in this field, so you can't rely on just doing a big data project at the start.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Example: As well as the multiple delivery </a:t>
            </a:r>
            <a:r>
              <a:rPr lang="en-GB" sz="1200" kern="1200" dirty="0" err="1" smtClean="0">
                <a:solidFill>
                  <a:schemeClr val="tx1"/>
                </a:solidFill>
                <a:effectLst/>
                <a:latin typeface="+mn-lt"/>
                <a:ea typeface="+mn-ea"/>
                <a:cs typeface="+mn-cs"/>
              </a:rPr>
              <a:t>workstreams</a:t>
            </a:r>
            <a:r>
              <a:rPr lang="en-GB" sz="1200" kern="1200" dirty="0" smtClean="0">
                <a:solidFill>
                  <a:schemeClr val="tx1"/>
                </a:solidFill>
                <a:effectLst/>
                <a:latin typeface="+mn-lt"/>
                <a:ea typeface="+mn-ea"/>
                <a:cs typeface="+mn-cs"/>
              </a:rPr>
              <a:t>, we created a separate, Public Health led </a:t>
            </a:r>
            <a:r>
              <a:rPr lang="en-GB" sz="1200" kern="1200" dirty="0" err="1" smtClean="0">
                <a:solidFill>
                  <a:schemeClr val="tx1"/>
                </a:solidFill>
                <a:effectLst/>
                <a:latin typeface="+mn-lt"/>
                <a:ea typeface="+mn-ea"/>
                <a:cs typeface="+mn-cs"/>
              </a:rPr>
              <a:t>workstream</a:t>
            </a:r>
            <a:r>
              <a:rPr lang="en-GB" sz="1200" kern="1200" dirty="0" smtClean="0">
                <a:solidFill>
                  <a:schemeClr val="tx1"/>
                </a:solidFill>
                <a:effectLst/>
                <a:latin typeface="+mn-lt"/>
                <a:ea typeface="+mn-ea"/>
                <a:cs typeface="+mn-cs"/>
              </a:rPr>
              <a:t> that supports the entire program. This continually looks at the data we use and how we are suing it, and is trialling new ways of working and combining data to improve our results. By building this into the structure as a discrete element, it ensures we can adapt and improve our data use throughout the life of the programme. Also means we can build in </a:t>
            </a:r>
            <a:r>
              <a:rPr lang="en-GB" sz="1200" kern="1200" dirty="0" err="1" smtClean="0">
                <a:solidFill>
                  <a:schemeClr val="tx1"/>
                </a:solidFill>
                <a:effectLst/>
                <a:latin typeface="+mn-lt"/>
                <a:ea typeface="+mn-ea"/>
                <a:cs typeface="+mn-cs"/>
              </a:rPr>
              <a:t>evdience</a:t>
            </a:r>
            <a:r>
              <a:rPr lang="en-GB" sz="1200" kern="1200" dirty="0" smtClean="0">
                <a:solidFill>
                  <a:schemeClr val="tx1"/>
                </a:solidFill>
                <a:effectLst/>
                <a:latin typeface="+mn-lt"/>
                <a:ea typeface="+mn-ea"/>
                <a:cs typeface="+mn-cs"/>
              </a:rPr>
              <a:t> based outcome measurement from the start, including </a:t>
            </a:r>
            <a:r>
              <a:rPr lang="en-GB" sz="1200" kern="1200" dirty="0" err="1" smtClean="0">
                <a:solidFill>
                  <a:schemeClr val="tx1"/>
                </a:solidFill>
                <a:effectLst/>
                <a:latin typeface="+mn-lt"/>
                <a:ea typeface="+mn-ea"/>
                <a:cs typeface="+mn-cs"/>
              </a:rPr>
              <a:t>independant</a:t>
            </a:r>
            <a:r>
              <a:rPr lang="en-GB" sz="1200" kern="1200" dirty="0" smtClean="0">
                <a:solidFill>
                  <a:schemeClr val="tx1"/>
                </a:solidFill>
                <a:effectLst/>
                <a:latin typeface="+mn-lt"/>
                <a:ea typeface="+mn-ea"/>
                <a:cs typeface="+mn-cs"/>
              </a:rPr>
              <a:t> analysis of success, rather than relying on individual projects to do so in a haphazard fashion.</a:t>
            </a:r>
          </a:p>
          <a:p>
            <a:endParaRPr lang="en-GB" dirty="0"/>
          </a:p>
        </p:txBody>
      </p:sp>
      <p:sp>
        <p:nvSpPr>
          <p:cNvPr id="4" name="Slide Number Placeholder 3"/>
          <p:cNvSpPr>
            <a:spLocks noGrp="1"/>
          </p:cNvSpPr>
          <p:nvPr>
            <p:ph type="sldNum" sz="quarter" idx="10"/>
          </p:nvPr>
        </p:nvSpPr>
        <p:spPr/>
        <p:txBody>
          <a:bodyPr/>
          <a:lstStyle/>
          <a:p>
            <a:fld id="{16E9F2C2-69E1-464A-97C5-2E5F43C7D592}" type="slidenum">
              <a:rPr lang="en-GB" smtClean="0"/>
              <a:t>6</a:t>
            </a:fld>
            <a:endParaRPr lang="en-GB"/>
          </a:p>
        </p:txBody>
      </p:sp>
    </p:spTree>
    <p:extLst>
      <p:ext uri="{BB962C8B-B14F-4D97-AF65-F5344CB8AC3E}">
        <p14:creationId xmlns:p14="http://schemas.microsoft.com/office/powerpoint/2010/main" val="3244753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Don't be afraid to change your approach. We used the WHO "Inspire" model for tackling violence against children as the academic underpinnings for our strategy. and we built the programme around that - rather than around our existing structures and systems as we normally would do. This is more challenging than a normal program, but gives us a clearer structure for delivery that is backed by an existing broad academic framework.</a:t>
            </a:r>
            <a:endParaRPr lang="en-GB" dirty="0"/>
          </a:p>
        </p:txBody>
      </p:sp>
      <p:sp>
        <p:nvSpPr>
          <p:cNvPr id="4" name="Slide Number Placeholder 3"/>
          <p:cNvSpPr>
            <a:spLocks noGrp="1"/>
          </p:cNvSpPr>
          <p:nvPr>
            <p:ph type="sldNum" sz="quarter" idx="10"/>
          </p:nvPr>
        </p:nvSpPr>
        <p:spPr/>
        <p:txBody>
          <a:bodyPr/>
          <a:lstStyle/>
          <a:p>
            <a:fld id="{16E9F2C2-69E1-464A-97C5-2E5F43C7D592}" type="slidenum">
              <a:rPr lang="en-GB" smtClean="0"/>
              <a:t>7</a:t>
            </a:fld>
            <a:endParaRPr lang="en-GB"/>
          </a:p>
        </p:txBody>
      </p:sp>
    </p:spTree>
    <p:extLst>
      <p:ext uri="{BB962C8B-B14F-4D97-AF65-F5344CB8AC3E}">
        <p14:creationId xmlns:p14="http://schemas.microsoft.com/office/powerpoint/2010/main" val="1712988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Interactive: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 How do you use community intelligence? Our communities know more about issues than we can ever learn from numbers and stats, how do we enable that to inform our work?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(Example: Someone was shot leaving a residential flat in a </a:t>
            </a:r>
            <a:r>
              <a:rPr lang="en-GB" sz="1200" kern="1200" dirty="0" err="1" smtClean="0">
                <a:solidFill>
                  <a:schemeClr val="tx1"/>
                </a:solidFill>
                <a:effectLst/>
                <a:latin typeface="+mn-lt"/>
                <a:ea typeface="+mn-ea"/>
                <a:cs typeface="+mn-cs"/>
              </a:rPr>
              <a:t>targetted</a:t>
            </a:r>
            <a:r>
              <a:rPr lang="en-GB" sz="1200" kern="1200" dirty="0" smtClean="0">
                <a:solidFill>
                  <a:schemeClr val="tx1"/>
                </a:solidFill>
                <a:effectLst/>
                <a:latin typeface="+mn-lt"/>
                <a:ea typeface="+mn-ea"/>
                <a:cs typeface="+mn-cs"/>
              </a:rPr>
              <a:t> attack in South Norwood last year. All the residents knew that the flat they were staying in was a trap house, and routinely </a:t>
            </a:r>
            <a:r>
              <a:rPr lang="en-GB" sz="1200" kern="1200" dirty="0" err="1" smtClean="0">
                <a:solidFill>
                  <a:schemeClr val="tx1"/>
                </a:solidFill>
                <a:effectLst/>
                <a:latin typeface="+mn-lt"/>
                <a:ea typeface="+mn-ea"/>
                <a:cs typeface="+mn-cs"/>
              </a:rPr>
              <a:t>targetted</a:t>
            </a:r>
            <a:r>
              <a:rPr lang="en-GB" sz="1200" kern="1200" dirty="0" smtClean="0">
                <a:solidFill>
                  <a:schemeClr val="tx1"/>
                </a:solidFill>
                <a:effectLst/>
                <a:latin typeface="+mn-lt"/>
                <a:ea typeface="+mn-ea"/>
                <a:cs typeface="+mn-cs"/>
              </a:rPr>
              <a:t>, but we didn't and they didn't know how to tell us safely. Had we known, we could have prevented the shooting)</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 What is real versus what is believed? More than any other field, what people think they know about crime and disorder can be very different to what is real about crime and disorder. You need to think not just about how you determine this, but also how you then challenge and communicate those messages (See earlier example of levels of SYV in Lambeth).</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 How do you use data and intelligence to change your project in mid term? We often start projects in a wealth of data, but that is seen as a one off investment and is rarely updated and changed. You need to think about how you build data structures into everyday work, and how you give your projects the space and time to be able to update their data and constantly challenge assumptions in a rapidly changing field.</a:t>
            </a:r>
          </a:p>
          <a:p>
            <a:endParaRPr lang="en-GB" dirty="0"/>
          </a:p>
        </p:txBody>
      </p:sp>
      <p:sp>
        <p:nvSpPr>
          <p:cNvPr id="4" name="Slide Number Placeholder 3"/>
          <p:cNvSpPr>
            <a:spLocks noGrp="1"/>
          </p:cNvSpPr>
          <p:nvPr>
            <p:ph type="sldNum" sz="quarter" idx="10"/>
          </p:nvPr>
        </p:nvSpPr>
        <p:spPr/>
        <p:txBody>
          <a:bodyPr/>
          <a:lstStyle/>
          <a:p>
            <a:fld id="{16E9F2C2-69E1-464A-97C5-2E5F43C7D592}" type="slidenum">
              <a:rPr lang="en-GB" smtClean="0"/>
              <a:t>8</a:t>
            </a:fld>
            <a:endParaRPr lang="en-GB"/>
          </a:p>
        </p:txBody>
      </p:sp>
    </p:spTree>
    <p:extLst>
      <p:ext uri="{BB962C8B-B14F-4D97-AF65-F5344CB8AC3E}">
        <p14:creationId xmlns:p14="http://schemas.microsoft.com/office/powerpoint/2010/main" val="988712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E5E0D3-A94B-4A41-8FDA-4BDC5524C189}" type="datetimeFigureOut">
              <a:rPr lang="en-GB" smtClean="0"/>
              <a:t>21/02/2020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AB5F69-955C-47A3-B0D8-577005A9D3D9}"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797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E5E0D3-A94B-4A41-8FDA-4BDC5524C189}" type="datetimeFigureOut">
              <a:rPr lang="en-GB" smtClean="0"/>
              <a:t>21/02/2020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AB5F69-955C-47A3-B0D8-577005A9D3D9}" type="slidenum">
              <a:rPr lang="en-GB" smtClean="0"/>
              <a:t>‹#›</a:t>
            </a:fld>
            <a:endParaRPr lang="en-GB"/>
          </a:p>
        </p:txBody>
      </p:sp>
    </p:spTree>
    <p:extLst>
      <p:ext uri="{BB962C8B-B14F-4D97-AF65-F5344CB8AC3E}">
        <p14:creationId xmlns:p14="http://schemas.microsoft.com/office/powerpoint/2010/main" val="2339600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E5E0D3-A94B-4A41-8FDA-4BDC5524C189}" type="datetimeFigureOut">
              <a:rPr lang="en-GB" smtClean="0"/>
              <a:t>21/02/2020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AB5F69-955C-47A3-B0D8-577005A9D3D9}" type="slidenum">
              <a:rPr lang="en-GB" smtClean="0"/>
              <a:t>‹#›</a:t>
            </a:fld>
            <a:endParaRPr lang="en-GB"/>
          </a:p>
        </p:txBody>
      </p:sp>
    </p:spTree>
    <p:extLst>
      <p:ext uri="{BB962C8B-B14F-4D97-AF65-F5344CB8AC3E}">
        <p14:creationId xmlns:p14="http://schemas.microsoft.com/office/powerpoint/2010/main" val="3381456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179288"/>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smtClean="0"/>
              <a:t> Free PPT _ Click to add title</a:t>
            </a:r>
            <a:endParaRPr lang="ko-KR" altLang="en-US" dirty="0"/>
          </a:p>
        </p:txBody>
      </p:sp>
      <p:sp>
        <p:nvSpPr>
          <p:cNvPr id="4" name="Content Placeholder 2"/>
          <p:cNvSpPr>
            <a:spLocks noGrp="1"/>
          </p:cNvSpPr>
          <p:nvPr>
            <p:ph idx="1"/>
          </p:nvPr>
        </p:nvSpPr>
        <p:spPr>
          <a:xfrm>
            <a:off x="527381" y="1508787"/>
            <a:ext cx="11329259" cy="614197"/>
          </a:xfrm>
          <a:prstGeom prst="rect">
            <a:avLst/>
          </a:prstGeom>
        </p:spPr>
        <p:txBody>
          <a:bodyPr anchor="ctr"/>
          <a:lstStyle>
            <a:lvl1pPr marL="0" indent="0">
              <a:buNone/>
              <a:defRPr sz="2667">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541173" y="2411015"/>
            <a:ext cx="11329259" cy="3994316"/>
          </a:xfrm>
          <a:prstGeom prst="rect">
            <a:avLst/>
          </a:prstGeom>
        </p:spPr>
        <p:txBody>
          <a:bodyPr lIns="396000" anchor="t"/>
          <a:lstStyle>
            <a:lvl1pPr marL="0" indent="0">
              <a:buNone/>
              <a:defRPr sz="1867">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Tree>
    <p:extLst>
      <p:ext uri="{BB962C8B-B14F-4D97-AF65-F5344CB8AC3E}">
        <p14:creationId xmlns:p14="http://schemas.microsoft.com/office/powerpoint/2010/main" val="147266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E5E0D3-A94B-4A41-8FDA-4BDC5524C189}" type="datetimeFigureOut">
              <a:rPr lang="en-GB" smtClean="0"/>
              <a:t>21/02/2020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AB5F69-955C-47A3-B0D8-577005A9D3D9}" type="slidenum">
              <a:rPr lang="en-GB" smtClean="0"/>
              <a:t>‹#›</a:t>
            </a:fld>
            <a:endParaRPr lang="en-GB"/>
          </a:p>
        </p:txBody>
      </p:sp>
    </p:spTree>
    <p:extLst>
      <p:ext uri="{BB962C8B-B14F-4D97-AF65-F5344CB8AC3E}">
        <p14:creationId xmlns:p14="http://schemas.microsoft.com/office/powerpoint/2010/main" val="43304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E5E0D3-A94B-4A41-8FDA-4BDC5524C189}" type="datetimeFigureOut">
              <a:rPr lang="en-GB" smtClean="0"/>
              <a:t>21/02/2020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AB5F69-955C-47A3-B0D8-577005A9D3D9}"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307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E5E0D3-A94B-4A41-8FDA-4BDC5524C189}" type="datetimeFigureOut">
              <a:rPr lang="en-GB" smtClean="0"/>
              <a:t>21/02/2020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AB5F69-955C-47A3-B0D8-577005A9D3D9}" type="slidenum">
              <a:rPr lang="en-GB" smtClean="0"/>
              <a:t>‹#›</a:t>
            </a:fld>
            <a:endParaRPr lang="en-GB"/>
          </a:p>
        </p:txBody>
      </p:sp>
    </p:spTree>
    <p:extLst>
      <p:ext uri="{BB962C8B-B14F-4D97-AF65-F5344CB8AC3E}">
        <p14:creationId xmlns:p14="http://schemas.microsoft.com/office/powerpoint/2010/main" val="440662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E5E0D3-A94B-4A41-8FDA-4BDC5524C189}" type="datetimeFigureOut">
              <a:rPr lang="en-GB" smtClean="0"/>
              <a:t>21/02/2020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AB5F69-955C-47A3-B0D8-577005A9D3D9}" type="slidenum">
              <a:rPr lang="en-GB" smtClean="0"/>
              <a:t>‹#›</a:t>
            </a:fld>
            <a:endParaRPr lang="en-GB"/>
          </a:p>
        </p:txBody>
      </p:sp>
    </p:spTree>
    <p:extLst>
      <p:ext uri="{BB962C8B-B14F-4D97-AF65-F5344CB8AC3E}">
        <p14:creationId xmlns:p14="http://schemas.microsoft.com/office/powerpoint/2010/main" val="1067255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E5E0D3-A94B-4A41-8FDA-4BDC5524C189}" type="datetimeFigureOut">
              <a:rPr lang="en-GB" smtClean="0"/>
              <a:t>21/02/2020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AB5F69-955C-47A3-B0D8-577005A9D3D9}" type="slidenum">
              <a:rPr lang="en-GB" smtClean="0"/>
              <a:t>‹#›</a:t>
            </a:fld>
            <a:endParaRPr lang="en-GB"/>
          </a:p>
        </p:txBody>
      </p:sp>
    </p:spTree>
    <p:extLst>
      <p:ext uri="{BB962C8B-B14F-4D97-AF65-F5344CB8AC3E}">
        <p14:creationId xmlns:p14="http://schemas.microsoft.com/office/powerpoint/2010/main" val="2833571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CE5E0D3-A94B-4A41-8FDA-4BDC5524C189}" type="datetimeFigureOut">
              <a:rPr lang="en-GB" smtClean="0"/>
              <a:t>21/02/2020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E1AB5F69-955C-47A3-B0D8-577005A9D3D9}" type="slidenum">
              <a:rPr lang="en-GB" smtClean="0"/>
              <a:t>‹#›</a:t>
            </a:fld>
            <a:endParaRPr lang="en-GB"/>
          </a:p>
        </p:txBody>
      </p:sp>
    </p:spTree>
    <p:extLst>
      <p:ext uri="{BB962C8B-B14F-4D97-AF65-F5344CB8AC3E}">
        <p14:creationId xmlns:p14="http://schemas.microsoft.com/office/powerpoint/2010/main" val="2803778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CE5E0D3-A94B-4A41-8FDA-4BDC5524C189}" type="datetimeFigureOut">
              <a:rPr lang="en-GB" smtClean="0"/>
              <a:t>21/02/2020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1AB5F69-955C-47A3-B0D8-577005A9D3D9}" type="slidenum">
              <a:rPr lang="en-GB" smtClean="0"/>
              <a:t>‹#›</a:t>
            </a:fld>
            <a:endParaRPr lang="en-GB"/>
          </a:p>
        </p:txBody>
      </p:sp>
    </p:spTree>
    <p:extLst>
      <p:ext uri="{BB962C8B-B14F-4D97-AF65-F5344CB8AC3E}">
        <p14:creationId xmlns:p14="http://schemas.microsoft.com/office/powerpoint/2010/main" val="478692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E5E0D3-A94B-4A41-8FDA-4BDC5524C189}" type="datetimeFigureOut">
              <a:rPr lang="en-GB" smtClean="0"/>
              <a:t>21/02/2020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AB5F69-955C-47A3-B0D8-577005A9D3D9}" type="slidenum">
              <a:rPr lang="en-GB" smtClean="0"/>
              <a:t>‹#›</a:t>
            </a:fld>
            <a:endParaRPr lang="en-GB"/>
          </a:p>
        </p:txBody>
      </p:sp>
    </p:spTree>
    <p:extLst>
      <p:ext uri="{BB962C8B-B14F-4D97-AF65-F5344CB8AC3E}">
        <p14:creationId xmlns:p14="http://schemas.microsoft.com/office/powerpoint/2010/main" val="691469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CE5E0D3-A94B-4A41-8FDA-4BDC5524C189}" type="datetimeFigureOut">
              <a:rPr lang="en-GB" smtClean="0"/>
              <a:t>21/02/2020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1AB5F69-955C-47A3-B0D8-577005A9D3D9}"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306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5400" b="1" dirty="0" smtClean="0"/>
              <a:t>How </a:t>
            </a:r>
            <a:r>
              <a:rPr lang="en-GB" sz="5400" b="1" dirty="0"/>
              <a:t>Lambeth </a:t>
            </a:r>
            <a:r>
              <a:rPr lang="en-GB" sz="5400" b="1" dirty="0" smtClean="0"/>
              <a:t>Council </a:t>
            </a:r>
            <a:r>
              <a:rPr lang="en-GB" sz="5400" b="1" dirty="0"/>
              <a:t>are using </a:t>
            </a:r>
            <a:r>
              <a:rPr lang="en-GB" sz="5400" b="1" dirty="0" smtClean="0"/>
              <a:t>data </a:t>
            </a:r>
            <a:r>
              <a:rPr lang="en-GB" sz="5400" b="1" dirty="0"/>
              <a:t>to inform their current strategy on reducing violence</a:t>
            </a:r>
            <a:endParaRPr lang="en-GB" sz="5400" dirty="0"/>
          </a:p>
        </p:txBody>
      </p:sp>
      <p:sp>
        <p:nvSpPr>
          <p:cNvPr id="3" name="Subtitle 2"/>
          <p:cNvSpPr>
            <a:spLocks noGrp="1"/>
          </p:cNvSpPr>
          <p:nvPr>
            <p:ph type="subTitle" idx="1"/>
          </p:nvPr>
        </p:nvSpPr>
        <p:spPr/>
        <p:txBody>
          <a:bodyPr/>
          <a:lstStyle/>
          <a:p>
            <a:r>
              <a:rPr lang="en-GB" dirty="0" smtClean="0"/>
              <a:t>Cllr Jack Hopkins, Leader of Lambeth Council</a:t>
            </a:r>
            <a:endParaRPr lang="en-GB"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9388699" y="312698"/>
            <a:ext cx="2223350" cy="1103978"/>
          </a:xfrm>
          <a:prstGeom prst="rect">
            <a:avLst/>
          </a:prstGeom>
        </p:spPr>
      </p:pic>
    </p:spTree>
    <p:extLst>
      <p:ext uri="{BB962C8B-B14F-4D97-AF65-F5344CB8AC3E}">
        <p14:creationId xmlns:p14="http://schemas.microsoft.com/office/powerpoint/2010/main" val="817217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Invest in data from the start</a:t>
            </a:r>
            <a:endParaRPr lang="en-GB" dirty="0"/>
          </a:p>
        </p:txBody>
      </p:sp>
      <p:sp>
        <p:nvSpPr>
          <p:cNvPr id="3" name="Content Placeholder 2"/>
          <p:cNvSpPr>
            <a:spLocks noGrp="1"/>
          </p:cNvSpPr>
          <p:nvPr>
            <p:ph idx="1"/>
          </p:nvPr>
        </p:nvSpPr>
        <p:spPr>
          <a:xfrm>
            <a:off x="1097280" y="2674960"/>
            <a:ext cx="9889168" cy="3194133"/>
          </a:xfrm>
        </p:spPr>
        <p:txBody>
          <a:bodyPr/>
          <a:lstStyle/>
          <a:p>
            <a:pPr marL="0" indent="0">
              <a:buNone/>
            </a:pPr>
            <a:endParaRPr lang="en-GB" dirty="0" smtClean="0"/>
          </a:p>
          <a:p>
            <a:pPr>
              <a:buFont typeface="Wingdings" panose="05000000000000000000" pitchFamily="2" charset="2"/>
              <a:buChar char="§"/>
            </a:pPr>
            <a:r>
              <a:rPr lang="en-GB" sz="2400" dirty="0" smtClean="0"/>
              <a:t>Be prepared to invest in data and intelligence before delivery</a:t>
            </a:r>
          </a:p>
          <a:p>
            <a:pPr>
              <a:buFont typeface="Wingdings" panose="05000000000000000000" pitchFamily="2" charset="2"/>
              <a:buChar char="§"/>
            </a:pPr>
            <a:r>
              <a:rPr lang="en-GB" sz="2400" dirty="0" smtClean="0"/>
              <a:t>Challenge assumptions and basic facts</a:t>
            </a:r>
          </a:p>
          <a:p>
            <a:pPr>
              <a:buFont typeface="Wingdings" panose="05000000000000000000" pitchFamily="2" charset="2"/>
              <a:buChar char="§"/>
            </a:pPr>
            <a:endParaRPr lang="en-GB"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9388699" y="312698"/>
            <a:ext cx="2223350" cy="1103978"/>
          </a:xfrm>
          <a:prstGeom prst="rect">
            <a:avLst/>
          </a:prstGeom>
        </p:spPr>
      </p:pic>
    </p:spTree>
    <p:extLst>
      <p:ext uri="{BB962C8B-B14F-4D97-AF65-F5344CB8AC3E}">
        <p14:creationId xmlns:p14="http://schemas.microsoft.com/office/powerpoint/2010/main" val="992645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Combining data sources</a:t>
            </a:r>
            <a:endParaRPr lang="en-GB"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9388699" y="312698"/>
            <a:ext cx="2223350" cy="1103978"/>
          </a:xfrm>
          <a:prstGeom prst="rect">
            <a:avLst/>
          </a:prstGeom>
        </p:spPr>
      </p:pic>
      <p:pic>
        <p:nvPicPr>
          <p:cNvPr id="5" name="Picture 4"/>
          <p:cNvPicPr>
            <a:picLocks noChangeAspect="1"/>
          </p:cNvPicPr>
          <p:nvPr/>
        </p:nvPicPr>
        <p:blipFill rotWithShape="1">
          <a:blip r:embed="rId4"/>
          <a:srcRect t="889"/>
          <a:stretch/>
        </p:blipFill>
        <p:spPr>
          <a:xfrm>
            <a:off x="0" y="1737360"/>
            <a:ext cx="12192000" cy="5120641"/>
          </a:xfrm>
          <a:prstGeom prst="rect">
            <a:avLst/>
          </a:prstGeom>
        </p:spPr>
      </p:pic>
    </p:spTree>
    <p:extLst>
      <p:ext uri="{BB962C8B-B14F-4D97-AF65-F5344CB8AC3E}">
        <p14:creationId xmlns:p14="http://schemas.microsoft.com/office/powerpoint/2010/main" val="2967292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Evidence for what works</a:t>
            </a:r>
            <a:endParaRPr lang="en-GB" dirty="0"/>
          </a:p>
        </p:txBody>
      </p:sp>
      <p:sp>
        <p:nvSpPr>
          <p:cNvPr id="3" name="Content Placeholder 2"/>
          <p:cNvSpPr>
            <a:spLocks noGrp="1"/>
          </p:cNvSpPr>
          <p:nvPr>
            <p:ph idx="1"/>
          </p:nvPr>
        </p:nvSpPr>
        <p:spPr>
          <a:xfrm>
            <a:off x="1097280" y="2433234"/>
            <a:ext cx="9860022" cy="3435860"/>
          </a:xfrm>
        </p:spPr>
        <p:txBody>
          <a:bodyPr>
            <a:normAutofit/>
          </a:bodyPr>
          <a:lstStyle/>
          <a:p>
            <a:pPr>
              <a:buFont typeface="Wingdings" panose="05000000000000000000" pitchFamily="2" charset="2"/>
              <a:buChar char="§"/>
            </a:pPr>
            <a:r>
              <a:rPr lang="en-GB" sz="2400" dirty="0"/>
              <a:t>D</a:t>
            </a:r>
            <a:r>
              <a:rPr lang="en-GB" sz="2400" dirty="0" smtClean="0"/>
              <a:t>on't </a:t>
            </a:r>
            <a:r>
              <a:rPr lang="en-GB" sz="2400" dirty="0"/>
              <a:t>rely on previous </a:t>
            </a:r>
            <a:r>
              <a:rPr lang="en-GB" sz="2400" dirty="0" smtClean="0"/>
              <a:t>interventions        </a:t>
            </a:r>
          </a:p>
          <a:p>
            <a:pPr>
              <a:buFont typeface="Wingdings" panose="05000000000000000000" pitchFamily="2" charset="2"/>
              <a:buChar char="§"/>
            </a:pPr>
            <a:r>
              <a:rPr lang="en-GB" sz="2400" dirty="0" smtClean="0"/>
              <a:t>"</a:t>
            </a:r>
            <a:r>
              <a:rPr lang="en-GB" sz="2400" dirty="0"/>
              <a:t>wide and shallow" - lots of work had been done, but very little conclusive results. Projects that worked well in some areas failed in others, most didn't have evidence based outcomes built in from the start, and many relied on basic assumptions that turned out to not be true.</a:t>
            </a:r>
            <a:endParaRPr lang="en-GB" sz="2400"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9388699" y="312698"/>
            <a:ext cx="2223350" cy="1103978"/>
          </a:xfrm>
          <a:prstGeom prst="rect">
            <a:avLst/>
          </a:prstGeom>
        </p:spPr>
      </p:pic>
    </p:spTree>
    <p:extLst>
      <p:ext uri="{BB962C8B-B14F-4D97-AF65-F5344CB8AC3E}">
        <p14:creationId xmlns:p14="http://schemas.microsoft.com/office/powerpoint/2010/main" val="3800985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0"/>
            <a:ext cx="12192000" cy="1179288"/>
          </a:xfrm>
        </p:spPr>
        <p:txBody>
          <a:bodyPr/>
          <a:lstStyle/>
          <a:p>
            <a:r>
              <a:rPr lang="en-GB" dirty="0" smtClean="0"/>
              <a:t>Interventions</a:t>
            </a:r>
            <a:endParaRPr lang="en-GB" dirty="0"/>
          </a:p>
        </p:txBody>
      </p:sp>
      <p:sp>
        <p:nvSpPr>
          <p:cNvPr id="9" name="Hexagon 8"/>
          <p:cNvSpPr/>
          <p:nvPr/>
        </p:nvSpPr>
        <p:spPr>
          <a:xfrm>
            <a:off x="1962863" y="2152883"/>
            <a:ext cx="1440000" cy="14400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GB" sz="1400" dirty="0"/>
              <a:t>Referral </a:t>
            </a:r>
          </a:p>
          <a:p>
            <a:pPr algn="ctr"/>
            <a:r>
              <a:rPr lang="en-GB" sz="1400" dirty="0"/>
              <a:t>Order</a:t>
            </a:r>
            <a:endParaRPr lang="en-GB" sz="1400" dirty="0"/>
          </a:p>
        </p:txBody>
      </p:sp>
      <p:sp>
        <p:nvSpPr>
          <p:cNvPr id="10" name="Hexagon 9"/>
          <p:cNvSpPr/>
          <p:nvPr/>
        </p:nvSpPr>
        <p:spPr>
          <a:xfrm>
            <a:off x="3170623" y="1377945"/>
            <a:ext cx="1440000" cy="14400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GB" sz="1400" dirty="0"/>
              <a:t>YOS</a:t>
            </a:r>
          </a:p>
        </p:txBody>
      </p:sp>
      <p:sp>
        <p:nvSpPr>
          <p:cNvPr id="11" name="Hexagon 10"/>
          <p:cNvSpPr/>
          <p:nvPr/>
        </p:nvSpPr>
        <p:spPr>
          <a:xfrm>
            <a:off x="3166849" y="2916043"/>
            <a:ext cx="1440000" cy="14400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dirty="0"/>
              <a:t>Mental </a:t>
            </a:r>
          </a:p>
          <a:p>
            <a:pPr algn="ctr"/>
            <a:r>
              <a:rPr lang="en-GB" sz="1400" dirty="0"/>
              <a:t>Health </a:t>
            </a:r>
          </a:p>
          <a:p>
            <a:pPr algn="ctr"/>
            <a:r>
              <a:rPr lang="en-GB" sz="1400" dirty="0"/>
              <a:t>Assessment</a:t>
            </a:r>
            <a:endParaRPr lang="en-GB" sz="1400" dirty="0"/>
          </a:p>
        </p:txBody>
      </p:sp>
      <p:sp>
        <p:nvSpPr>
          <p:cNvPr id="12" name="Hexagon 11"/>
          <p:cNvSpPr/>
          <p:nvPr/>
        </p:nvSpPr>
        <p:spPr>
          <a:xfrm>
            <a:off x="1962863" y="3715668"/>
            <a:ext cx="1440000" cy="14400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GB" sz="1400" dirty="0"/>
              <a:t>Youth</a:t>
            </a:r>
          </a:p>
          <a:p>
            <a:pPr algn="ctr"/>
            <a:r>
              <a:rPr lang="en-GB" sz="1400" dirty="0"/>
              <a:t>Rehab</a:t>
            </a:r>
          </a:p>
          <a:p>
            <a:pPr algn="ctr"/>
            <a:r>
              <a:rPr lang="en-GB" sz="1400" dirty="0"/>
              <a:t>Order</a:t>
            </a:r>
            <a:endParaRPr lang="en-GB" sz="1400" dirty="0"/>
          </a:p>
        </p:txBody>
      </p:sp>
      <p:sp>
        <p:nvSpPr>
          <p:cNvPr id="13" name="Hexagon 12"/>
          <p:cNvSpPr/>
          <p:nvPr/>
        </p:nvSpPr>
        <p:spPr>
          <a:xfrm>
            <a:off x="4363289" y="2152883"/>
            <a:ext cx="1440000" cy="1440000"/>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GB" sz="1400" dirty="0"/>
              <a:t>Speech &amp;</a:t>
            </a:r>
          </a:p>
          <a:p>
            <a:pPr algn="ctr"/>
            <a:r>
              <a:rPr lang="en-GB" sz="1400" dirty="0"/>
              <a:t>Language</a:t>
            </a:r>
          </a:p>
          <a:p>
            <a:pPr algn="ctr"/>
            <a:r>
              <a:rPr lang="en-GB" sz="1400" dirty="0"/>
              <a:t>Therapy</a:t>
            </a:r>
            <a:endParaRPr lang="en-GB" sz="1400" dirty="0"/>
          </a:p>
        </p:txBody>
      </p:sp>
      <p:sp>
        <p:nvSpPr>
          <p:cNvPr id="14" name="Hexagon 13"/>
          <p:cNvSpPr/>
          <p:nvPr/>
        </p:nvSpPr>
        <p:spPr>
          <a:xfrm>
            <a:off x="5555956" y="1377945"/>
            <a:ext cx="1440000" cy="14400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GB" sz="1400" dirty="0"/>
              <a:t>Detention &amp;</a:t>
            </a:r>
          </a:p>
          <a:p>
            <a:pPr algn="ctr"/>
            <a:r>
              <a:rPr lang="en-GB" sz="1400" dirty="0"/>
              <a:t>Training</a:t>
            </a:r>
          </a:p>
          <a:p>
            <a:pPr algn="ctr"/>
            <a:r>
              <a:rPr lang="en-GB" sz="1400" dirty="0"/>
              <a:t>Order</a:t>
            </a:r>
            <a:endParaRPr lang="en-GB" sz="1400" dirty="0"/>
          </a:p>
        </p:txBody>
      </p:sp>
      <p:sp>
        <p:nvSpPr>
          <p:cNvPr id="15" name="Hexagon 14"/>
          <p:cNvSpPr/>
          <p:nvPr/>
        </p:nvSpPr>
        <p:spPr>
          <a:xfrm>
            <a:off x="5563503" y="2916043"/>
            <a:ext cx="1440000" cy="1440000"/>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GB" sz="1400" dirty="0"/>
              <a:t>HAMPTON</a:t>
            </a:r>
          </a:p>
          <a:p>
            <a:pPr algn="ctr"/>
            <a:r>
              <a:rPr lang="en-GB" sz="1400" dirty="0"/>
              <a:t>Project</a:t>
            </a:r>
            <a:endParaRPr lang="en-GB" sz="1400" dirty="0"/>
          </a:p>
        </p:txBody>
      </p:sp>
      <p:sp>
        <p:nvSpPr>
          <p:cNvPr id="16" name="Hexagon 15"/>
          <p:cNvSpPr/>
          <p:nvPr/>
        </p:nvSpPr>
        <p:spPr>
          <a:xfrm>
            <a:off x="4367808" y="3717032"/>
            <a:ext cx="1440000" cy="1440000"/>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GB" sz="1400" dirty="0"/>
              <a:t>Educational</a:t>
            </a:r>
          </a:p>
          <a:p>
            <a:pPr algn="ctr"/>
            <a:r>
              <a:rPr lang="en-GB" sz="1400" dirty="0"/>
              <a:t>Psychology</a:t>
            </a:r>
            <a:endParaRPr lang="en-GB" sz="1400" dirty="0"/>
          </a:p>
        </p:txBody>
      </p:sp>
      <p:sp>
        <p:nvSpPr>
          <p:cNvPr id="17" name="Hexagon 16"/>
          <p:cNvSpPr/>
          <p:nvPr/>
        </p:nvSpPr>
        <p:spPr>
          <a:xfrm>
            <a:off x="6759943" y="2152883"/>
            <a:ext cx="1440000" cy="14400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dirty="0"/>
              <a:t>Social Care</a:t>
            </a:r>
            <a:endParaRPr lang="en-GB" sz="1400" dirty="0"/>
          </a:p>
        </p:txBody>
      </p:sp>
      <p:sp>
        <p:nvSpPr>
          <p:cNvPr id="18" name="Hexagon 17"/>
          <p:cNvSpPr/>
          <p:nvPr/>
        </p:nvSpPr>
        <p:spPr>
          <a:xfrm>
            <a:off x="7941289" y="1377945"/>
            <a:ext cx="1440000" cy="14400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GB" sz="1400" dirty="0"/>
              <a:t>Parental</a:t>
            </a:r>
          </a:p>
          <a:p>
            <a:pPr algn="ctr"/>
            <a:r>
              <a:rPr lang="en-GB" sz="1400" dirty="0"/>
              <a:t>Orders</a:t>
            </a:r>
            <a:endParaRPr lang="en-GB" sz="1400" dirty="0"/>
          </a:p>
        </p:txBody>
      </p:sp>
      <p:sp>
        <p:nvSpPr>
          <p:cNvPr id="19" name="Hexagon 18"/>
          <p:cNvSpPr/>
          <p:nvPr/>
        </p:nvSpPr>
        <p:spPr>
          <a:xfrm>
            <a:off x="7956383" y="2921536"/>
            <a:ext cx="1440000" cy="14400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dirty="0"/>
              <a:t>Looked</a:t>
            </a:r>
          </a:p>
          <a:p>
            <a:pPr algn="ctr"/>
            <a:r>
              <a:rPr lang="en-GB" sz="1400" dirty="0"/>
              <a:t>After</a:t>
            </a:r>
          </a:p>
          <a:p>
            <a:pPr algn="ctr"/>
            <a:r>
              <a:rPr lang="en-GB" sz="1400" dirty="0"/>
              <a:t>Child</a:t>
            </a:r>
            <a:endParaRPr lang="en-GB" sz="1400" dirty="0"/>
          </a:p>
        </p:txBody>
      </p:sp>
      <p:sp>
        <p:nvSpPr>
          <p:cNvPr id="20" name="Hexagon 19"/>
          <p:cNvSpPr/>
          <p:nvPr/>
        </p:nvSpPr>
        <p:spPr>
          <a:xfrm>
            <a:off x="6759943" y="3708027"/>
            <a:ext cx="1440000" cy="14400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GB" sz="1400" dirty="0"/>
              <a:t>Prison</a:t>
            </a:r>
            <a:endParaRPr lang="en-GB" sz="1400" dirty="0"/>
          </a:p>
        </p:txBody>
      </p:sp>
      <p:sp>
        <p:nvSpPr>
          <p:cNvPr id="25" name="Hexagon 24"/>
          <p:cNvSpPr/>
          <p:nvPr/>
        </p:nvSpPr>
        <p:spPr>
          <a:xfrm>
            <a:off x="9152823" y="2135748"/>
            <a:ext cx="1440000" cy="14400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GB" sz="1400" dirty="0"/>
              <a:t>Conditional</a:t>
            </a:r>
          </a:p>
          <a:p>
            <a:pPr algn="ctr"/>
            <a:r>
              <a:rPr lang="en-GB" sz="1400" dirty="0"/>
              <a:t>Tag</a:t>
            </a:r>
            <a:endParaRPr lang="en-GB" sz="1400" dirty="0"/>
          </a:p>
        </p:txBody>
      </p:sp>
      <p:sp>
        <p:nvSpPr>
          <p:cNvPr id="26" name="Hexagon 25"/>
          <p:cNvSpPr/>
          <p:nvPr/>
        </p:nvSpPr>
        <p:spPr>
          <a:xfrm>
            <a:off x="9152823" y="3660913"/>
            <a:ext cx="1440000" cy="14400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dirty="0"/>
              <a:t>YOUNG &amp;</a:t>
            </a:r>
          </a:p>
          <a:p>
            <a:pPr algn="ctr"/>
            <a:r>
              <a:rPr lang="en-GB" sz="1400" dirty="0"/>
              <a:t>SAFE</a:t>
            </a:r>
          </a:p>
          <a:p>
            <a:pPr algn="ctr"/>
            <a:r>
              <a:rPr lang="en-GB" sz="1400" dirty="0"/>
              <a:t>Referral</a:t>
            </a:r>
            <a:endParaRPr lang="en-GB" sz="1400" dirty="0"/>
          </a:p>
        </p:txBody>
      </p:sp>
      <p:sp>
        <p:nvSpPr>
          <p:cNvPr id="27" name="Hexagon 26"/>
          <p:cNvSpPr/>
          <p:nvPr/>
        </p:nvSpPr>
        <p:spPr>
          <a:xfrm>
            <a:off x="3166849" y="4467000"/>
            <a:ext cx="1440000" cy="14400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dirty="0"/>
              <a:t>GP</a:t>
            </a:r>
          </a:p>
          <a:p>
            <a:pPr algn="ctr"/>
            <a:r>
              <a:rPr lang="en-GB" sz="1400" dirty="0"/>
              <a:t>Medical</a:t>
            </a:r>
          </a:p>
          <a:p>
            <a:pPr algn="ctr"/>
            <a:r>
              <a:rPr lang="en-GB" sz="1400" dirty="0"/>
              <a:t>Assessment</a:t>
            </a:r>
            <a:endParaRPr lang="en-GB" sz="1400" dirty="0"/>
          </a:p>
        </p:txBody>
      </p:sp>
      <p:sp>
        <p:nvSpPr>
          <p:cNvPr id="28" name="Hexagon 27"/>
          <p:cNvSpPr/>
          <p:nvPr/>
        </p:nvSpPr>
        <p:spPr>
          <a:xfrm>
            <a:off x="5563503" y="4461373"/>
            <a:ext cx="1440000" cy="14400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GB" sz="1400" dirty="0"/>
              <a:t>Criminal</a:t>
            </a:r>
          </a:p>
          <a:p>
            <a:pPr algn="ctr"/>
            <a:r>
              <a:rPr lang="en-GB" sz="1400" dirty="0"/>
              <a:t>Justice</a:t>
            </a:r>
          </a:p>
          <a:p>
            <a:pPr algn="ctr"/>
            <a:r>
              <a:rPr lang="en-GB" sz="1400" dirty="0"/>
              <a:t>System</a:t>
            </a:r>
          </a:p>
        </p:txBody>
      </p:sp>
      <p:sp>
        <p:nvSpPr>
          <p:cNvPr id="29" name="Hexagon 28"/>
          <p:cNvSpPr/>
          <p:nvPr/>
        </p:nvSpPr>
        <p:spPr>
          <a:xfrm>
            <a:off x="7955637" y="4461373"/>
            <a:ext cx="1440000" cy="14400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dirty="0"/>
              <a:t>Lambeth</a:t>
            </a:r>
          </a:p>
          <a:p>
            <a:pPr algn="ctr"/>
            <a:r>
              <a:rPr lang="en-GB" sz="1400" dirty="0"/>
              <a:t>Living/</a:t>
            </a:r>
          </a:p>
          <a:p>
            <a:pPr algn="ctr"/>
            <a:r>
              <a:rPr lang="en-GB" sz="1400" dirty="0"/>
              <a:t>Housing</a:t>
            </a:r>
            <a:endParaRPr lang="en-GB" sz="1400" dirty="0"/>
          </a:p>
        </p:txBody>
      </p:sp>
      <p:sp>
        <p:nvSpPr>
          <p:cNvPr id="42" name="Hexagon 41"/>
          <p:cNvSpPr/>
          <p:nvPr/>
        </p:nvSpPr>
        <p:spPr>
          <a:xfrm>
            <a:off x="1962863" y="5238021"/>
            <a:ext cx="1440000" cy="1440000"/>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GB" sz="1400" dirty="0"/>
              <a:t>Educational</a:t>
            </a:r>
          </a:p>
          <a:p>
            <a:pPr algn="ctr"/>
            <a:r>
              <a:rPr lang="en-GB" sz="1400" dirty="0"/>
              <a:t>Health</a:t>
            </a:r>
          </a:p>
          <a:p>
            <a:pPr algn="ctr"/>
            <a:r>
              <a:rPr lang="en-GB" sz="1400" dirty="0"/>
              <a:t>Assessment</a:t>
            </a:r>
          </a:p>
        </p:txBody>
      </p:sp>
      <p:sp>
        <p:nvSpPr>
          <p:cNvPr id="43" name="Hexagon 42"/>
          <p:cNvSpPr/>
          <p:nvPr/>
        </p:nvSpPr>
        <p:spPr>
          <a:xfrm>
            <a:off x="4367808" y="5239385"/>
            <a:ext cx="1440000" cy="14400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GB" sz="1400" dirty="0"/>
              <a:t>Police</a:t>
            </a:r>
            <a:endParaRPr lang="en-GB" sz="1400" dirty="0"/>
          </a:p>
        </p:txBody>
      </p:sp>
      <p:sp>
        <p:nvSpPr>
          <p:cNvPr id="44" name="Hexagon 43"/>
          <p:cNvSpPr/>
          <p:nvPr/>
        </p:nvSpPr>
        <p:spPr>
          <a:xfrm>
            <a:off x="6759943" y="5230380"/>
            <a:ext cx="1440000" cy="14400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400" dirty="0"/>
              <a:t>Substance</a:t>
            </a:r>
          </a:p>
          <a:p>
            <a:pPr algn="ctr"/>
            <a:r>
              <a:rPr lang="en-GB" sz="1400" dirty="0"/>
              <a:t>Misuse</a:t>
            </a:r>
          </a:p>
          <a:p>
            <a:pPr algn="ctr"/>
            <a:r>
              <a:rPr lang="en-GB" sz="1400" dirty="0"/>
              <a:t>Referral</a:t>
            </a:r>
            <a:endParaRPr lang="en-GB" sz="1400" dirty="0"/>
          </a:p>
        </p:txBody>
      </p:sp>
      <p:sp>
        <p:nvSpPr>
          <p:cNvPr id="45" name="Hexagon 44"/>
          <p:cNvSpPr/>
          <p:nvPr/>
        </p:nvSpPr>
        <p:spPr>
          <a:xfrm>
            <a:off x="9152823" y="5183267"/>
            <a:ext cx="1440000" cy="14400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GB" sz="1400" dirty="0"/>
              <a:t>Young</a:t>
            </a:r>
          </a:p>
          <a:p>
            <a:pPr algn="ctr"/>
            <a:r>
              <a:rPr lang="en-GB" sz="1400" dirty="0"/>
              <a:t>Offender</a:t>
            </a:r>
          </a:p>
          <a:p>
            <a:pPr algn="ctr"/>
            <a:r>
              <a:rPr lang="en-GB" sz="1400" dirty="0"/>
              <a:t>Institutions</a:t>
            </a:r>
            <a:endParaRPr lang="en-GB" sz="1400" dirty="0"/>
          </a:p>
        </p:txBody>
      </p:sp>
      <p:sp>
        <p:nvSpPr>
          <p:cNvPr id="46" name="Hexagon 45"/>
          <p:cNvSpPr/>
          <p:nvPr/>
        </p:nvSpPr>
        <p:spPr>
          <a:xfrm>
            <a:off x="774715" y="2921536"/>
            <a:ext cx="1440000" cy="14400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t>Risk</a:t>
            </a:r>
          </a:p>
          <a:p>
            <a:pPr algn="ctr"/>
            <a:r>
              <a:rPr lang="en-GB" sz="1200" dirty="0"/>
              <a:t>Management</a:t>
            </a:r>
          </a:p>
          <a:p>
            <a:pPr algn="ctr"/>
            <a:r>
              <a:rPr lang="en-GB" sz="1200" dirty="0"/>
              <a:t>Plan</a:t>
            </a:r>
          </a:p>
        </p:txBody>
      </p:sp>
      <p:sp>
        <p:nvSpPr>
          <p:cNvPr id="47" name="Hexagon 46"/>
          <p:cNvSpPr/>
          <p:nvPr/>
        </p:nvSpPr>
        <p:spPr>
          <a:xfrm>
            <a:off x="774715" y="4461373"/>
            <a:ext cx="1440000" cy="14400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200" dirty="0"/>
              <a:t>Vulnerability</a:t>
            </a:r>
            <a:endParaRPr lang="en-GB" sz="1200" dirty="0"/>
          </a:p>
          <a:p>
            <a:pPr algn="ctr"/>
            <a:r>
              <a:rPr lang="en-GB" sz="1200" dirty="0"/>
              <a:t>Management</a:t>
            </a:r>
          </a:p>
          <a:p>
            <a:pPr algn="ctr"/>
            <a:r>
              <a:rPr lang="en-GB" sz="1200" dirty="0"/>
              <a:t>Plan</a:t>
            </a:r>
            <a:endParaRPr lang="en-GB" sz="1200" dirty="0"/>
          </a:p>
        </p:txBody>
      </p:sp>
      <p:sp>
        <p:nvSpPr>
          <p:cNvPr id="50" name="Hexagon 49"/>
          <p:cNvSpPr/>
          <p:nvPr/>
        </p:nvSpPr>
        <p:spPr>
          <a:xfrm>
            <a:off x="10347772" y="2923429"/>
            <a:ext cx="1440000" cy="14400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333" dirty="0"/>
              <a:t>SEAL</a:t>
            </a:r>
          </a:p>
          <a:p>
            <a:pPr algn="ctr"/>
            <a:r>
              <a:rPr lang="en-GB" sz="1333" dirty="0"/>
              <a:t>Programme</a:t>
            </a:r>
          </a:p>
        </p:txBody>
      </p:sp>
      <p:sp>
        <p:nvSpPr>
          <p:cNvPr id="51" name="Hexagon 50"/>
          <p:cNvSpPr/>
          <p:nvPr/>
        </p:nvSpPr>
        <p:spPr>
          <a:xfrm>
            <a:off x="10347772" y="4463267"/>
            <a:ext cx="1440000" cy="14400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GB" sz="1333" dirty="0"/>
              <a:t>Post</a:t>
            </a:r>
          </a:p>
          <a:p>
            <a:pPr algn="ctr"/>
            <a:r>
              <a:rPr lang="en-GB" sz="1333" dirty="0"/>
              <a:t>Custody</a:t>
            </a:r>
          </a:p>
          <a:p>
            <a:pPr algn="ctr"/>
            <a:r>
              <a:rPr lang="en-GB" sz="1333" dirty="0"/>
              <a:t>Licence</a:t>
            </a:r>
          </a:p>
          <a:p>
            <a:pPr algn="ctr"/>
            <a:r>
              <a:rPr lang="en-GB" sz="1333" dirty="0"/>
              <a:t>Programme</a:t>
            </a:r>
            <a:endParaRPr lang="en-GB" sz="1333" dirty="0"/>
          </a:p>
        </p:txBody>
      </p:sp>
      <p:sp>
        <p:nvSpPr>
          <p:cNvPr id="52" name="Hexagon 51"/>
          <p:cNvSpPr/>
          <p:nvPr/>
        </p:nvSpPr>
        <p:spPr>
          <a:xfrm>
            <a:off x="10346177" y="1377959"/>
            <a:ext cx="1440000" cy="1440000"/>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GB" sz="1333" dirty="0"/>
              <a:t>Education</a:t>
            </a:r>
          </a:p>
          <a:p>
            <a:pPr algn="ctr"/>
            <a:r>
              <a:rPr lang="en-GB" sz="1333" dirty="0"/>
              <a:t>Training</a:t>
            </a:r>
          </a:p>
          <a:p>
            <a:pPr algn="ctr"/>
            <a:r>
              <a:rPr lang="en-GB" sz="1333" dirty="0"/>
              <a:t>Employment</a:t>
            </a:r>
          </a:p>
          <a:p>
            <a:pPr algn="ctr"/>
            <a:r>
              <a:rPr lang="en-GB" sz="1333" dirty="0"/>
              <a:t>Officer</a:t>
            </a:r>
            <a:endParaRPr lang="en-GB" sz="1333" dirty="0"/>
          </a:p>
        </p:txBody>
      </p:sp>
      <p:sp>
        <p:nvSpPr>
          <p:cNvPr id="54" name="Hexagon 53"/>
          <p:cNvSpPr/>
          <p:nvPr/>
        </p:nvSpPr>
        <p:spPr>
          <a:xfrm>
            <a:off x="774715" y="1371491"/>
            <a:ext cx="1440000" cy="14400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GB" sz="1400" dirty="0"/>
              <a:t>Gang</a:t>
            </a:r>
          </a:p>
          <a:p>
            <a:pPr algn="ctr"/>
            <a:r>
              <a:rPr lang="en-GB" sz="1400" dirty="0"/>
              <a:t>Matrix</a:t>
            </a:r>
          </a:p>
        </p:txBody>
      </p:sp>
    </p:spTree>
    <p:extLst>
      <p:ext uri="{BB962C8B-B14F-4D97-AF65-F5344CB8AC3E}">
        <p14:creationId xmlns:p14="http://schemas.microsoft.com/office/powerpoint/2010/main" val="2336534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Consider data at every stage</a:t>
            </a:r>
          </a:p>
        </p:txBody>
      </p:sp>
      <p:sp>
        <p:nvSpPr>
          <p:cNvPr id="3" name="Content Placeholder 2"/>
          <p:cNvSpPr>
            <a:spLocks noGrp="1"/>
          </p:cNvSpPr>
          <p:nvPr>
            <p:ph idx="1"/>
          </p:nvPr>
        </p:nvSpPr>
        <p:spPr>
          <a:xfrm>
            <a:off x="1097280" y="2661312"/>
            <a:ext cx="10058400" cy="3207781"/>
          </a:xfrm>
        </p:spPr>
        <p:txBody>
          <a:bodyPr>
            <a:normAutofit/>
          </a:bodyPr>
          <a:lstStyle/>
          <a:p>
            <a:pPr>
              <a:buFont typeface="Wingdings" panose="05000000000000000000" pitchFamily="2" charset="2"/>
              <a:buChar char="§"/>
            </a:pPr>
            <a:r>
              <a:rPr lang="en-GB" sz="2400" dirty="0"/>
              <a:t>Don't just start with evidence, but built it into every stage of you work. </a:t>
            </a:r>
            <a:endParaRPr lang="en-GB" sz="2400" dirty="0" smtClean="0"/>
          </a:p>
          <a:p>
            <a:pPr>
              <a:buFont typeface="Wingdings" panose="05000000000000000000" pitchFamily="2" charset="2"/>
              <a:buChar char="§"/>
            </a:pPr>
            <a:r>
              <a:rPr lang="en-GB" sz="2400" dirty="0" smtClean="0"/>
              <a:t>Circumstances </a:t>
            </a:r>
            <a:r>
              <a:rPr lang="en-GB" sz="2400" dirty="0"/>
              <a:t>on the ground can change very rapidly in this field, so you can't rely on just doing a big data project at the start. </a:t>
            </a:r>
            <a:endParaRPr lang="en-GB" sz="2400"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9388699" y="312698"/>
            <a:ext cx="2223350" cy="1103978"/>
          </a:xfrm>
          <a:prstGeom prst="rect">
            <a:avLst/>
          </a:prstGeom>
        </p:spPr>
      </p:pic>
    </p:spTree>
    <p:extLst>
      <p:ext uri="{BB962C8B-B14F-4D97-AF65-F5344CB8AC3E}">
        <p14:creationId xmlns:p14="http://schemas.microsoft.com/office/powerpoint/2010/main" val="4067821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 your approach</a:t>
            </a:r>
            <a:endParaRPr lang="en-GB"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9388699" y="312698"/>
            <a:ext cx="2223350" cy="1103978"/>
          </a:xfrm>
          <a:prstGeom prst="rect">
            <a:avLst/>
          </a:prstGeom>
        </p:spPr>
      </p:pic>
      <p:pic>
        <p:nvPicPr>
          <p:cNvPr id="5" name="Content Placeholder 4">
            <a:extLst>
              <a:ext uri="{FF2B5EF4-FFF2-40B4-BE49-F238E27FC236}">
                <a16:creationId xmlns:a16="http://schemas.microsoft.com/office/drawing/2014/main" xmlns="" id="{C663A81A-1986-4C33-ABC1-CFCB3889E94A}"/>
              </a:ext>
            </a:extLst>
          </p:cNvPr>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a:xfrm>
            <a:off x="1472338" y="1906292"/>
            <a:ext cx="9683341" cy="4262033"/>
          </a:xfrm>
          <a:prstGeom prst="rect">
            <a:avLst/>
          </a:prstGeom>
        </p:spPr>
      </p:pic>
    </p:spTree>
    <p:extLst>
      <p:ext uri="{BB962C8B-B14F-4D97-AF65-F5344CB8AC3E}">
        <p14:creationId xmlns:p14="http://schemas.microsoft.com/office/powerpoint/2010/main" val="3352218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a:t>
            </a:r>
            <a:endParaRPr lang="en-GB" dirty="0"/>
          </a:p>
        </p:txBody>
      </p:sp>
      <p:sp>
        <p:nvSpPr>
          <p:cNvPr id="3" name="Content Placeholder 2"/>
          <p:cNvSpPr>
            <a:spLocks noGrp="1"/>
          </p:cNvSpPr>
          <p:nvPr>
            <p:ph idx="1"/>
          </p:nvPr>
        </p:nvSpPr>
        <p:spPr>
          <a:xfrm>
            <a:off x="1097280" y="2324746"/>
            <a:ext cx="9596551" cy="3544348"/>
          </a:xfrm>
        </p:spPr>
        <p:txBody>
          <a:bodyPr>
            <a:normAutofit/>
          </a:bodyPr>
          <a:lstStyle/>
          <a:p>
            <a:pPr>
              <a:buFont typeface="Wingdings" panose="05000000000000000000" pitchFamily="2" charset="2"/>
              <a:buChar char="§"/>
            </a:pPr>
            <a:r>
              <a:rPr lang="en-GB" dirty="0"/>
              <a:t> </a:t>
            </a:r>
            <a:r>
              <a:rPr lang="en-GB" sz="2400" dirty="0" smtClean="0"/>
              <a:t>How </a:t>
            </a:r>
            <a:r>
              <a:rPr lang="en-GB" sz="2400" dirty="0"/>
              <a:t>do you use community intelligence?  </a:t>
            </a:r>
          </a:p>
          <a:p>
            <a:pPr>
              <a:buFont typeface="Wingdings" panose="05000000000000000000" pitchFamily="2" charset="2"/>
              <a:buChar char="§"/>
            </a:pPr>
            <a:r>
              <a:rPr lang="en-GB" sz="2400" dirty="0"/>
              <a:t> </a:t>
            </a:r>
            <a:r>
              <a:rPr lang="en-GB" sz="2400" dirty="0" smtClean="0"/>
              <a:t>What </a:t>
            </a:r>
            <a:r>
              <a:rPr lang="en-GB" sz="2400" dirty="0"/>
              <a:t>is real versus what is believed?  </a:t>
            </a:r>
          </a:p>
          <a:p>
            <a:pPr>
              <a:buFont typeface="Wingdings" panose="05000000000000000000" pitchFamily="2" charset="2"/>
              <a:buChar char="§"/>
            </a:pPr>
            <a:r>
              <a:rPr lang="en-GB" sz="2400" dirty="0"/>
              <a:t> </a:t>
            </a:r>
            <a:r>
              <a:rPr lang="en-GB" sz="2400" dirty="0" smtClean="0"/>
              <a:t>How </a:t>
            </a:r>
            <a:r>
              <a:rPr lang="en-GB" sz="2400" dirty="0"/>
              <a:t>do you use data and intelligence to change your project in mid term? </a:t>
            </a:r>
            <a:endParaRPr lang="en-GB" sz="2400"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9388699" y="312698"/>
            <a:ext cx="2223350" cy="1103978"/>
          </a:xfrm>
          <a:prstGeom prst="rect">
            <a:avLst/>
          </a:prstGeom>
        </p:spPr>
      </p:pic>
    </p:spTree>
    <p:extLst>
      <p:ext uri="{BB962C8B-B14F-4D97-AF65-F5344CB8AC3E}">
        <p14:creationId xmlns:p14="http://schemas.microsoft.com/office/powerpoint/2010/main" val="380528522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9B5EDB9AF30049BA9235DA3D725854" ma:contentTypeVersion="13" ma:contentTypeDescription="Create a new document." ma:contentTypeScope="" ma:versionID="e257388852dd7c999f371cc377f19b6a">
  <xsd:schema xmlns:xsd="http://www.w3.org/2001/XMLSchema" xmlns:xs="http://www.w3.org/2001/XMLSchema" xmlns:p="http://schemas.microsoft.com/office/2006/metadata/properties" xmlns:ns2="1d3e7ae0-a111-4f7f-b0e8-274c401a14d2" xmlns:ns3="bec6d8a1-fcfc-49f1-a6de-fcb0feaf700a" targetNamespace="http://schemas.microsoft.com/office/2006/metadata/properties" ma:root="true" ma:fieldsID="5f5adc9425020729dff952d59df383fe" ns2:_="" ns3:_="">
    <xsd:import namespace="1d3e7ae0-a111-4f7f-b0e8-274c401a14d2"/>
    <xsd:import namespace="bec6d8a1-fcfc-49f1-a6de-fcb0feaf700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e7ae0-a111-4f7f-b0e8-274c401a14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c6d8a1-fcfc-49f1-a6de-fcb0feaf700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B27C28-2040-4606-9E58-2B75E98F341D}"/>
</file>

<file path=customXml/itemProps2.xml><?xml version="1.0" encoding="utf-8"?>
<ds:datastoreItem xmlns:ds="http://schemas.openxmlformats.org/officeDocument/2006/customXml" ds:itemID="{19BF9844-018B-4CB5-88C9-0A6854D6E1E2}">
  <ds:schemaRefs>
    <ds:schemaRef ds:uri="http://schemas.microsoft.com/sharepoint/v3/contenttype/forms"/>
  </ds:schemaRefs>
</ds:datastoreItem>
</file>

<file path=customXml/itemProps3.xml><?xml version="1.0" encoding="utf-8"?>
<ds:datastoreItem xmlns:ds="http://schemas.openxmlformats.org/officeDocument/2006/customXml" ds:itemID="{1E0E0E92-8E6E-4734-959B-E6D3F7D36895}">
  <ds:schemaRefs>
    <ds:schemaRef ds:uri="http://www.w3.org/XML/1998/namespace"/>
    <ds:schemaRef ds:uri="http://purl.org/dc/terms/"/>
    <ds:schemaRef ds:uri="http://schemas.microsoft.com/office/infopath/2007/PartnerControls"/>
    <ds:schemaRef ds:uri="http://purl.org/dc/elements/1.1/"/>
    <ds:schemaRef ds:uri="dd830b1a-e8cc-40c2-9ded-f0e15dac2cf8"/>
    <ds:schemaRef ds:uri="http://schemas.microsoft.com/office/2006/documentManagement/types"/>
    <ds:schemaRef ds:uri="80fb0fa7-c345-46e4-8f54-1c0f2956499d"/>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41</TotalTime>
  <Words>828</Words>
  <Application>Microsoft Office PowerPoint</Application>
  <PresentationFormat>Widescreen</PresentationFormat>
  <Paragraphs>128</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맑은 고딕</vt:lpstr>
      <vt:lpstr>Arial</vt:lpstr>
      <vt:lpstr>Calibri</vt:lpstr>
      <vt:lpstr>Calibri Light</vt:lpstr>
      <vt:lpstr>Wingdings</vt:lpstr>
      <vt:lpstr>Retrospect</vt:lpstr>
      <vt:lpstr>How Lambeth Council are using data to inform their current strategy on reducing violence</vt:lpstr>
      <vt:lpstr>Invest in data from the start</vt:lpstr>
      <vt:lpstr>Combining data sources</vt:lpstr>
      <vt:lpstr>Evidence for what works</vt:lpstr>
      <vt:lpstr>Interventions</vt:lpstr>
      <vt:lpstr>Consider data at every stage</vt:lpstr>
      <vt:lpstr>Review your approach</vt:lpstr>
      <vt:lpstr>Challenges</vt:lpstr>
    </vt:vector>
  </TitlesOfParts>
  <Company>London Borough Of Lambeth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Olaru,Oana</dc:creator>
  <cp:lastModifiedBy>Olaru,Oana</cp:lastModifiedBy>
  <cp:revision>23</cp:revision>
  <dcterms:created xsi:type="dcterms:W3CDTF">2020-02-21T11:46:55Z</dcterms:created>
  <dcterms:modified xsi:type="dcterms:W3CDTF">2020-02-21T12:28:04Z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0x0101006A9B5EDB9AF30049BA9235DA3D725854</vt:lpwstr>
  </property>
</Properties>
</file>